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>
        <p:scale>
          <a:sx n="80" d="100"/>
          <a:sy n="80" d="100"/>
        </p:scale>
        <p:origin x="-175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BB94F-708F-4B2D-9ADE-2D2918B41907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8A771-898C-48E4-984D-776B87D5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6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771-898C-48E4-984D-776B87D5E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0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E72B-22E5-4000-BC40-A3BCB5C2050D}" type="datetime1">
              <a:rPr lang="en-US" smtClean="0"/>
              <a:t>10/26/2011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pPr/>
              <a:t>‹#›</a:t>
            </a:fld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F7CC-EEAC-431B-B8FF-35CBACEFA368}" type="datetime1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34B0-71BC-4AAF-AAFD-F0142773B218}" type="datetime1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68B4-9766-452A-8A56-BE88AADD13EB}" type="datetime1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7814-60D9-4C2E-8427-1DEDE7197C45}" type="datetime1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7FB0-B4A1-4D09-A336-14DEF40F1054}" type="datetime1">
              <a:rPr lang="en-US" smtClean="0"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C795-3B5F-477D-91A3-074D4206EA33}" type="datetime1">
              <a:rPr lang="en-US" smtClean="0"/>
              <a:t>10/26/2011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5C60-4C76-4F7C-B4FD-261A01911C86}" type="datetime1">
              <a:rPr lang="en-US" smtClean="0"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B53A-B2C3-4B36-AB8C-332339A16D4B}" type="datetime1">
              <a:rPr lang="en-US" smtClean="0"/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CD1D-C762-4AFD-A95A-2E4DB4A6F241}" type="datetime1">
              <a:rPr lang="en-US" smtClean="0"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871D-D499-4FD9-ACD0-7BCF8B902980}" type="datetime1">
              <a:rPr lang="en-US" smtClean="0"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63E665-2BCE-46B6-AC43-901D76F0847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DC6473-88FF-4E62-8283-AC16E0BFB2CF}" type="datetime1">
              <a:rPr lang="en-US" smtClean="0"/>
              <a:t>10/26/2011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63E665-2BCE-46B6-AC43-901D76F0847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305800" cy="1828800"/>
          </a:xfrm>
        </p:spPr>
        <p:txBody>
          <a:bodyPr>
            <a:noAutofit/>
          </a:bodyPr>
          <a:lstStyle/>
          <a:p>
            <a:r>
              <a:rPr lang="en-US" sz="5800" dirty="0" smtClean="0"/>
              <a:t/>
            </a:r>
            <a:br>
              <a:rPr lang="en-US" sz="5800" dirty="0" smtClean="0"/>
            </a:br>
            <a:r>
              <a:rPr lang="en-US" sz="5800" dirty="0" smtClean="0"/>
              <a:t>Reconfigurable Computing</a:t>
            </a:r>
            <a:endParaRPr lang="en-US" sz="5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Jason Li</a:t>
            </a:r>
          </a:p>
          <a:p>
            <a:r>
              <a:rPr lang="en-US" dirty="0" smtClean="0"/>
              <a:t>Jeremy </a:t>
            </a:r>
            <a:r>
              <a:rPr lang="en-US" dirty="0" err="1" smtClean="0"/>
              <a:t>Fowers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-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II = MII, performance is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optimal</a:t>
            </a:r>
          </a:p>
          <a:p>
            <a:r>
              <a:rPr lang="en-US" dirty="0" smtClean="0"/>
              <a:t>Optimum performance in 19/23</a:t>
            </a:r>
          </a:p>
          <a:p>
            <a:r>
              <a:rPr lang="en-US" dirty="0" smtClean="0"/>
              <a:t>Average CGRA utilization 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13.3 IPC or 83.1%</a:t>
            </a:r>
          </a:p>
          <a:p>
            <a:r>
              <a:rPr lang="en-US" dirty="0" smtClean="0"/>
              <a:t>71.7% usage in CGRA2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4998"/>
            <a:ext cx="3505200" cy="45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6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-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4896"/>
            <a:ext cx="693007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0" y="2667000"/>
            <a:ext cx="685800" cy="3429000"/>
          </a:xfrm>
          <a:prstGeom prst="rect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2634343"/>
            <a:ext cx="3124200" cy="261257"/>
          </a:xfrm>
          <a:prstGeom prst="rect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2732314"/>
            <a:ext cx="1066800" cy="3287486"/>
          </a:xfrm>
          <a:prstGeom prst="rect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600" y="2667000"/>
            <a:ext cx="609600" cy="3429000"/>
          </a:xfrm>
          <a:prstGeom prst="rect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17868" y="2667000"/>
            <a:ext cx="609600" cy="3429000"/>
          </a:xfrm>
          <a:prstGeom prst="rect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0600" y="2819400"/>
            <a:ext cx="609600" cy="3276600"/>
          </a:xfrm>
          <a:prstGeom prst="rect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13614" y="2819400"/>
            <a:ext cx="609600" cy="3429000"/>
          </a:xfrm>
          <a:prstGeom prst="rect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2842655"/>
            <a:ext cx="609600" cy="3253345"/>
          </a:xfrm>
          <a:prstGeom prst="rect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62800" y="2819400"/>
            <a:ext cx="609600" cy="3429000"/>
          </a:xfrm>
          <a:prstGeom prst="rect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6019800"/>
            <a:ext cx="3733800" cy="228600"/>
          </a:xfrm>
          <a:prstGeom prst="rect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-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Speedups range from 1.81 to 3.99</a:t>
            </a:r>
          </a:p>
          <a:p>
            <a:r>
              <a:rPr lang="en-US" dirty="0" smtClean="0"/>
              <a:t>ARM7 = 2.86, ARM9 = 2.74, ARM10 = 2.57</a:t>
            </a:r>
          </a:p>
          <a:p>
            <a:pPr lvl="1"/>
            <a:r>
              <a:rPr lang="en-US" dirty="0" smtClean="0"/>
              <a:t>ARM7 has highest CPI</a:t>
            </a:r>
          </a:p>
          <a:p>
            <a:r>
              <a:rPr lang="en-US" dirty="0" smtClean="0"/>
              <a:t>Speedups are all close to ideal</a:t>
            </a:r>
          </a:p>
          <a:p>
            <a:pPr lvl="1"/>
            <a:r>
              <a:rPr lang="en-US" dirty="0" smtClean="0"/>
              <a:t>CGRA2 is only 6% less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599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2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-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Estimation</a:t>
            </a:r>
          </a:p>
          <a:p>
            <a:pPr lvl="1"/>
            <a:r>
              <a:rPr lang="en-US" dirty="0" err="1" smtClean="0"/>
              <a:t>Time</a:t>
            </a:r>
            <a:r>
              <a:rPr lang="en-US" baseline="-25000" dirty="0" err="1" smtClean="0"/>
              <a:t>proc</a:t>
            </a:r>
            <a:r>
              <a:rPr lang="en-US" dirty="0"/>
              <a:t> </a:t>
            </a:r>
            <a:r>
              <a:rPr lang="en-US" dirty="0" smtClean="0"/>
              <a:t>= noncritical software</a:t>
            </a:r>
          </a:p>
          <a:p>
            <a:pPr lvl="1"/>
            <a:r>
              <a:rPr lang="en-US" dirty="0" err="1" smtClean="0"/>
              <a:t>Time</a:t>
            </a:r>
            <a:r>
              <a:rPr lang="en-US" baseline="-25000" dirty="0" err="1" smtClean="0"/>
              <a:t>CGRA</a:t>
            </a:r>
            <a:r>
              <a:rPr lang="en-US" dirty="0" smtClean="0"/>
              <a:t> = kernel execution time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mem_icon</a:t>
            </a:r>
            <a:r>
              <a:rPr lang="en-US" dirty="0"/>
              <a:t> </a:t>
            </a:r>
            <a:r>
              <a:rPr lang="en-US" dirty="0" smtClean="0"/>
              <a:t>= shared data RAM and interconnection power consumption</a:t>
            </a:r>
          </a:p>
          <a:p>
            <a:pPr marL="393192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1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-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ARM coupled </a:t>
            </a:r>
          </a:p>
          <a:p>
            <a:pPr marL="0" indent="0">
              <a:buNone/>
            </a:pPr>
            <a:r>
              <a:rPr lang="en-US" dirty="0" smtClean="0"/>
              <a:t>with 4x4 CGRA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ARM coupled </a:t>
            </a:r>
          </a:p>
          <a:p>
            <a:pPr marL="0" indent="0">
              <a:buNone/>
            </a:pPr>
            <a:r>
              <a:rPr lang="en-US" dirty="0" smtClean="0"/>
              <a:t>with 6x6 CGRA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14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533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2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– vs. VLIW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CGRA1 is used due to greater energy savings</a:t>
            </a:r>
          </a:p>
          <a:p>
            <a:r>
              <a:rPr lang="en-US" dirty="0" smtClean="0"/>
              <a:t>Compared to µP coupled with eight-issue VLIW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15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18311"/>
            <a:ext cx="6299860" cy="296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5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– vs. VLIW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Avg</a:t>
            </a:r>
            <a:r>
              <a:rPr lang="en-US" dirty="0" smtClean="0"/>
              <a:t> speedup </a:t>
            </a:r>
          </a:p>
          <a:p>
            <a:pPr lvl="1"/>
            <a:r>
              <a:rPr lang="en-US" dirty="0" smtClean="0"/>
              <a:t>2.71 compared to 2.53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Energy Savings</a:t>
            </a:r>
          </a:p>
          <a:p>
            <a:pPr lvl="1"/>
            <a:r>
              <a:rPr lang="en-US" dirty="0" smtClean="0"/>
              <a:t>57.2% compared to 55%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913187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8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speedup and energy reductions</a:t>
            </a:r>
          </a:p>
          <a:p>
            <a:pPr lvl="1"/>
            <a:r>
              <a:rPr lang="en-US" dirty="0" smtClean="0"/>
              <a:t>Compared to pure software implementation</a:t>
            </a:r>
          </a:p>
          <a:p>
            <a:pPr lvl="1"/>
            <a:r>
              <a:rPr lang="en-US" dirty="0" smtClean="0"/>
              <a:t>Compared to VLIW system</a:t>
            </a:r>
          </a:p>
          <a:p>
            <a:r>
              <a:rPr lang="en-US" dirty="0" smtClean="0"/>
              <a:t>Reconfigurable Computing Application</a:t>
            </a:r>
          </a:p>
          <a:p>
            <a:pPr lvl="1"/>
            <a:r>
              <a:rPr lang="en-US" dirty="0" smtClean="0"/>
              <a:t>Optical Flow using FPGA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FPGA-Based Embedded Motion Estimation Sensor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05200"/>
            <a:ext cx="8229600" cy="3429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Zhaoyi</a:t>
            </a:r>
            <a:r>
              <a:rPr lang="en-US" sz="2000" dirty="0" smtClean="0"/>
              <a:t> Wei, Dah-</a:t>
            </a:r>
            <a:r>
              <a:rPr lang="en-US" sz="2000" dirty="0" err="1" smtClean="0"/>
              <a:t>Jye</a:t>
            </a:r>
            <a:r>
              <a:rPr lang="en-US" sz="2000" dirty="0" smtClean="0"/>
              <a:t> Lee, Brent Nelson, James Archibald, Barrett Edwards</a:t>
            </a:r>
          </a:p>
          <a:p>
            <a:r>
              <a:rPr lang="en-US" sz="2000" dirty="0" smtClean="0"/>
              <a:t>Brigham Young University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Zhaoyi</a:t>
            </a:r>
            <a:r>
              <a:rPr lang="en-US" sz="2000" dirty="0" smtClean="0"/>
              <a:t> Wei, Dah-</a:t>
            </a:r>
            <a:r>
              <a:rPr lang="en-US" sz="2000" dirty="0" err="1" smtClean="0"/>
              <a:t>Jye</a:t>
            </a:r>
            <a:r>
              <a:rPr lang="en-US" sz="2000" dirty="0" smtClean="0"/>
              <a:t> Lee, Brent E. Nelson, James K. Archibald, and Barrett B. Edwards, “FPGA-Based Embedded Motion Estimation Sensor,” </a:t>
            </a:r>
            <a:r>
              <a:rPr lang="en-US" sz="2000" i="1" dirty="0" smtClean="0"/>
              <a:t>International Journal of Reconfigurable Computing</a:t>
            </a:r>
            <a:r>
              <a:rPr lang="en-US" sz="2000" dirty="0" smtClean="0"/>
              <a:t>, vol. 2008, Article ID 636145, 8 pages, 2008. doi:10.1155/2008/636145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pPr/>
              <a:t>18</a:t>
            </a:fld>
            <a:r>
              <a:rPr lang="en-US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the motion of pixels between consecutive frames</a:t>
            </a:r>
          </a:p>
          <a:p>
            <a:pPr lvl="1"/>
            <a:r>
              <a:rPr lang="en-US" dirty="0" smtClean="0"/>
              <a:t>Performed on images’ brightness pattern</a:t>
            </a:r>
          </a:p>
          <a:p>
            <a:pPr lvl="1"/>
            <a:r>
              <a:rPr lang="en-US" dirty="0" smtClean="0"/>
              <a:t>Major implications for 3D vision, UAVs</a:t>
            </a:r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Navigation, moving object detection, motion estimation, structure from motion, time-to-impact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Speedups and Energy Reductions From Mapping DSP Applications on an Embedded Reconfigurable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51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Michalis</a:t>
            </a:r>
            <a:r>
              <a:rPr lang="en-US" dirty="0" smtClean="0"/>
              <a:t> D. </a:t>
            </a:r>
            <a:r>
              <a:rPr lang="en-US" dirty="0" err="1" smtClean="0"/>
              <a:t>Galanis</a:t>
            </a:r>
            <a:r>
              <a:rPr lang="en-US" dirty="0" smtClean="0"/>
              <a:t>, Gregory </a:t>
            </a:r>
            <a:r>
              <a:rPr lang="en-US" dirty="0" err="1" smtClean="0"/>
              <a:t>Dimitroulakos</a:t>
            </a:r>
            <a:r>
              <a:rPr lang="en-US" dirty="0" smtClean="0"/>
              <a:t>, Costas  </a:t>
            </a:r>
            <a:r>
              <a:rPr lang="en-US" dirty="0" err="1" smtClean="0"/>
              <a:t>Goutis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University of </a:t>
            </a:r>
            <a:r>
              <a:rPr lang="en-US" dirty="0" err="1" smtClean="0"/>
              <a:t>Patras</a:t>
            </a:r>
            <a:endParaRPr lang="en-US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200" dirty="0" err="1"/>
              <a:t>Galanis</a:t>
            </a:r>
            <a:r>
              <a:rPr lang="en-US" sz="2200" dirty="0"/>
              <a:t>, M.D.; </a:t>
            </a:r>
            <a:r>
              <a:rPr lang="en-US" sz="2200" dirty="0" err="1"/>
              <a:t>Dimitroulakos</a:t>
            </a:r>
            <a:r>
              <a:rPr lang="en-US" sz="2200" dirty="0"/>
              <a:t>, G.; </a:t>
            </a:r>
            <a:r>
              <a:rPr lang="en-US" sz="2200" dirty="0" err="1"/>
              <a:t>Goutis</a:t>
            </a:r>
            <a:r>
              <a:rPr lang="en-US" sz="2200" dirty="0"/>
              <a:t>, C.E.; , "Speedups and Energy Reductions From Mapping DSP Applications on an Embedded Reconfigurable System," </a:t>
            </a:r>
            <a:r>
              <a:rPr lang="en-US" sz="2200" i="1" dirty="0"/>
              <a:t>Very Large Scale Integration (VLSI) Systems, IEEE Transactions on</a:t>
            </a:r>
            <a:r>
              <a:rPr lang="en-US" sz="2200" dirty="0"/>
              <a:t> , vol.15, no.12, pp.1362-1366, Dec.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Flow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39925"/>
            <a:ext cx="60198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Optical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Notoriously difficult to execute in real time</a:t>
            </a:r>
          </a:p>
          <a:p>
            <a:pPr lvl="1"/>
            <a:r>
              <a:rPr lang="en-US" dirty="0" smtClean="0"/>
              <a:t>CPU is too slow, parallelism necessary</a:t>
            </a:r>
          </a:p>
          <a:p>
            <a:pPr lvl="1"/>
            <a:r>
              <a:rPr lang="en-US" dirty="0" smtClean="0"/>
              <a:t>GPU acceleration works, not embedded friendly</a:t>
            </a:r>
          </a:p>
          <a:p>
            <a:r>
              <a:rPr lang="en-US" dirty="0" smtClean="0"/>
              <a:t>FPGAs ideal for embedded optical flow</a:t>
            </a:r>
          </a:p>
          <a:p>
            <a:pPr lvl="1"/>
            <a:r>
              <a:rPr lang="en-US" dirty="0" smtClean="0"/>
              <a:t>Low power + fast parallel processing</a:t>
            </a:r>
          </a:p>
          <a:p>
            <a:pPr lvl="1"/>
            <a:r>
              <a:rPr lang="en-US" dirty="0" smtClean="0"/>
              <a:t>Attempted in many previous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Optical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embedded work made compromises</a:t>
            </a:r>
          </a:p>
          <a:p>
            <a:r>
              <a:rPr lang="en-US" dirty="0" smtClean="0"/>
              <a:t>Algorithm limitations</a:t>
            </a:r>
          </a:p>
          <a:p>
            <a:pPr lvl="1"/>
            <a:r>
              <a:rPr lang="en-US" dirty="0" smtClean="0"/>
              <a:t>Ideal algorithm: iterative steps</a:t>
            </a:r>
          </a:p>
          <a:p>
            <a:pPr lvl="1"/>
            <a:r>
              <a:rPr lang="en-US" dirty="0" smtClean="0"/>
              <a:t>Ideal hardware: data parallel or pipelined</a:t>
            </a:r>
          </a:p>
          <a:p>
            <a:r>
              <a:rPr lang="en-US" dirty="0" smtClean="0"/>
              <a:t>Resource limitations</a:t>
            </a:r>
          </a:p>
          <a:p>
            <a:pPr lvl="1"/>
            <a:r>
              <a:rPr lang="en-US" dirty="0" smtClean="0"/>
              <a:t>Smoothing important, expensive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Algorithm (Math Alert)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next slide has all of the equations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 it to get an idea of the computational load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Refer to the paper to learn details</a:t>
            </a:r>
          </a:p>
        </p:txBody>
      </p:sp>
      <p:pic>
        <p:nvPicPr>
          <p:cNvPr id="4" name="Picture 2" descr="http://25.media.tumblr.com/tumblr_lcntxlWAU61qbdetr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Averaged gradient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∇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∇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914400" lvl="1" indent="-514350"/>
                <a:r>
                  <a:rPr lang="en-US" dirty="0" smtClean="0"/>
                  <a:t>Mask: </a:t>
                </a:r>
                <a:r>
                  <a:rPr lang="en-US" b="1" dirty="0" smtClean="0"/>
                  <a:t>d</a:t>
                </a:r>
                <a:r>
                  <a:rPr lang="en-US" dirty="0" smtClean="0"/>
                  <a:t> = (1 -8 0 8 -1)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Outer product (3x3) </a:t>
                </a:r>
                <a:r>
                  <a:rPr lang="en-US" b="1" dirty="0" smtClean="0"/>
                  <a:t>O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𝛻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𝛻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en-US" baseline="30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Gradient Tensor (3x3) </a:t>
                </a:r>
                <a:r>
                  <a:rPr lang="en-US" b="1" dirty="0" smtClean="0"/>
                  <a:t>T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23131"/>
            <a:ext cx="2286000" cy="216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Cont.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n-US" dirty="0" smtClean="0"/>
                  <a:t>Optical Flow: pixels/frame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914400" lvl="1" indent="-514350"/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are elements of </a:t>
                </a:r>
                <a:r>
                  <a:rPr lang="en-US" b="1" dirty="0" smtClean="0"/>
                  <a:t>T</a:t>
                </a: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dirty="0" smtClean="0"/>
                  <a:t>Smooth Optical Flow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02282"/>
            <a:ext cx="2667000" cy="211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969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End Math Zone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25.media.tumblr.com/tumblr_lcntxlWAU61qbdetr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 every stage to improve accuracy</a:t>
            </a:r>
          </a:p>
          <a:p>
            <a:r>
              <a:rPr lang="en-US" i="1" dirty="0" smtClean="0"/>
              <a:t>c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is 3x3 spatial, </a:t>
            </a:r>
            <a:r>
              <a:rPr lang="en-US" i="1" dirty="0"/>
              <a:t>m</a:t>
            </a:r>
            <a:r>
              <a:rPr lang="en-US" i="1" baseline="-25000" dirty="0" smtClean="0"/>
              <a:t>i</a:t>
            </a:r>
            <a:r>
              <a:rPr lang="en-US" dirty="0" smtClean="0"/>
              <a:t> is 7x7 spatial</a:t>
            </a:r>
          </a:p>
          <a:p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dirty="0" smtClean="0"/>
              <a:t> is 5x5x3 </a:t>
            </a:r>
            <a:r>
              <a:rPr lang="en-US" b="1" dirty="0" smtClean="0"/>
              <a:t>temporal </a:t>
            </a:r>
            <a:r>
              <a:rPr lang="en-US" dirty="0" smtClean="0"/>
              <a:t>(3 frames)</a:t>
            </a:r>
          </a:p>
          <a:p>
            <a:pPr lvl="1"/>
            <a:r>
              <a:rPr lang="en-US" dirty="0" smtClean="0"/>
              <a:t>Accessing previous frames very expensive</a:t>
            </a:r>
          </a:p>
          <a:p>
            <a:pPr lvl="1"/>
            <a:r>
              <a:rPr lang="en-US" dirty="0" smtClean="0"/>
              <a:t>First paper to do this in HW</a:t>
            </a:r>
          </a:p>
          <a:p>
            <a:pPr lvl="1"/>
            <a:r>
              <a:rPr lang="en-US" dirty="0" smtClean="0"/>
              <a:t>Greatly improves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Structure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03171" y="1905000"/>
            <a:ext cx="1828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SRAM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64771" y="1905000"/>
            <a:ext cx="1828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Derivative Module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41571" y="1883229"/>
            <a:ext cx="1828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Optical Flow Module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850571" y="3429000"/>
            <a:ext cx="533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High Speed Bus (PLB)</a:t>
            </a:r>
            <a:endParaRPr lang="en-US" sz="2400" dirty="0"/>
          </a:p>
        </p:txBody>
      </p:sp>
      <p:sp>
        <p:nvSpPr>
          <p:cNvPr id="9" name="Up-Down Arrow 8"/>
          <p:cNvSpPr/>
          <p:nvPr/>
        </p:nvSpPr>
        <p:spPr>
          <a:xfrm>
            <a:off x="2079171" y="2971800"/>
            <a:ext cx="22860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Up-Down Arrow 10"/>
          <p:cNvSpPr/>
          <p:nvPr/>
        </p:nvSpPr>
        <p:spPr>
          <a:xfrm>
            <a:off x="6841671" y="2971800"/>
            <a:ext cx="22860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Snip Single Corner Rectangle 12"/>
          <p:cNvSpPr/>
          <p:nvPr/>
        </p:nvSpPr>
        <p:spPr>
          <a:xfrm flipH="1">
            <a:off x="6934200" y="5257800"/>
            <a:ext cx="2057400" cy="1371600"/>
          </a:xfrm>
          <a:prstGeom prst="snip1Rect">
            <a:avLst/>
          </a:prstGeom>
          <a:solidFill>
            <a:srgbClr val="D0C0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Note: Reduced system diagram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7707" y="3810000"/>
            <a:ext cx="4359729" cy="1524000"/>
            <a:chOff x="2193471" y="4038600"/>
            <a:chExt cx="4359729" cy="1524000"/>
          </a:xfrm>
        </p:grpSpPr>
        <p:sp>
          <p:nvSpPr>
            <p:cNvPr id="12" name="Up-Down Arrow 11"/>
            <p:cNvSpPr/>
            <p:nvPr/>
          </p:nvSpPr>
          <p:spPr>
            <a:xfrm>
              <a:off x="2993571" y="4038600"/>
              <a:ext cx="228600" cy="4572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93471" y="4495800"/>
              <a:ext cx="1828800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Camera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4400" y="4495800"/>
              <a:ext cx="1828800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SDRAM</a:t>
              </a:r>
              <a:endParaRPr lang="en-US" sz="2400" dirty="0"/>
            </a:p>
          </p:txBody>
        </p:sp>
        <p:sp>
          <p:nvSpPr>
            <p:cNvPr id="15" name="Up-Down Arrow 14"/>
            <p:cNvSpPr/>
            <p:nvPr/>
          </p:nvSpPr>
          <p:spPr>
            <a:xfrm>
              <a:off x="5524500" y="4038600"/>
              <a:ext cx="228600" cy="4572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" name="Left-Right Arrow 15"/>
          <p:cNvSpPr/>
          <p:nvPr/>
        </p:nvSpPr>
        <p:spPr>
          <a:xfrm>
            <a:off x="3015342" y="2286000"/>
            <a:ext cx="587829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Left-Right Arrow 16"/>
          <p:cNvSpPr/>
          <p:nvPr/>
        </p:nvSpPr>
        <p:spPr>
          <a:xfrm>
            <a:off x="5431970" y="2286000"/>
            <a:ext cx="609601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6700" y="3434446"/>
            <a:ext cx="2057400" cy="1104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 Module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2041072"/>
            <a:ext cx="20574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SRAM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6700" y="2041072"/>
            <a:ext cx="2057400" cy="1104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SDRAM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2041072"/>
            <a:ext cx="1143000" cy="2683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Temporal Gradient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57800" y="4969329"/>
            <a:ext cx="1143000" cy="1279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Spatial Gradient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067300" y="3194958"/>
            <a:ext cx="15240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067300" y="5608864"/>
            <a:ext cx="15240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</a:t>
            </a:r>
            <a:r>
              <a:rPr lang="en-US" baseline="-25000" dirty="0" err="1" smtClean="0"/>
              <a:t>x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067300" y="5608864"/>
            <a:ext cx="15240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</a:t>
            </a:r>
            <a:r>
              <a:rPr lang="en-US" baseline="-25000" dirty="0" err="1" smtClean="0"/>
              <a:t>y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09900" y="3053443"/>
            <a:ext cx="15240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frame(t-1)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09900" y="4953000"/>
            <a:ext cx="15240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frame(t-2)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009900" y="3701144"/>
            <a:ext cx="15240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frame(t-3)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09900" y="4343400"/>
            <a:ext cx="15240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frame(t-4)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27956" y="3810001"/>
            <a:ext cx="15240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frame(t)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00052 -0.1944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19444 L 0.27309 -0.2039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09 -0.20393 L 0.50052 -0.0833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60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2083 0.0270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134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2083 -0.0562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282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2917 -0.1611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625 L 0.20052 0.0055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22917 0.0833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0833 -0.08958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0833 0.0222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1" grpId="2" animBg="1"/>
      <p:bldP spid="11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752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FPGA-Based Embedded Motion Estimation Sensor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Zhaoyi</a:t>
            </a:r>
            <a:r>
              <a:rPr lang="en-US" sz="2000" dirty="0" smtClean="0"/>
              <a:t> Wei, Dah-</a:t>
            </a:r>
            <a:r>
              <a:rPr lang="en-US" sz="2000" dirty="0" err="1" smtClean="0"/>
              <a:t>Jye</a:t>
            </a:r>
            <a:r>
              <a:rPr lang="en-US" sz="2000" dirty="0" smtClean="0"/>
              <a:t> Lee, Brent Nelson, James Archibald, Barrett Edwards</a:t>
            </a:r>
          </a:p>
          <a:p>
            <a:pPr marL="0" indent="0">
              <a:buNone/>
            </a:pPr>
            <a:r>
              <a:rPr lang="en-US" sz="2000" dirty="0" smtClean="0"/>
              <a:t>Brigham Young University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Zhaoyi</a:t>
            </a:r>
            <a:r>
              <a:rPr lang="en-US" sz="2000" dirty="0"/>
              <a:t> Wei, Dah-</a:t>
            </a:r>
            <a:r>
              <a:rPr lang="en-US" sz="2000" dirty="0" err="1"/>
              <a:t>Jye</a:t>
            </a:r>
            <a:r>
              <a:rPr lang="en-US" sz="2000" dirty="0"/>
              <a:t> Lee, Brent E. Nelson, James K. Archibald, and Barrett B. Edwards, “FPGA-Based Embedded Motion Estimation Sensor,” </a:t>
            </a:r>
            <a:r>
              <a:rPr lang="en-US" sz="2000" i="1" dirty="0"/>
              <a:t>International Journal of Reconfigurable Computing</a:t>
            </a:r>
            <a:r>
              <a:rPr lang="en-US" sz="2000" dirty="0"/>
              <a:t>, vol. 2008, Article ID 636145, 8 pages, 2008. doi:10.1155/2008/636145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Optical Flow Module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22002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600200"/>
            <a:ext cx="10477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1600200"/>
            <a:ext cx="10858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1604962"/>
            <a:ext cx="12096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012"/>
          <a:stretch/>
        </p:blipFill>
        <p:spPr bwMode="auto">
          <a:xfrm>
            <a:off x="6304188" y="1709057"/>
            <a:ext cx="1087211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58" y="1741714"/>
            <a:ext cx="14382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590800" y="2057400"/>
            <a:ext cx="8953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90800" y="3476625"/>
            <a:ext cx="8953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579914" y="4953000"/>
            <a:ext cx="8953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287486" y="2057400"/>
            <a:ext cx="8953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287486" y="3476625"/>
            <a:ext cx="8953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276600" y="4953000"/>
            <a:ext cx="8953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11486" y="2133600"/>
            <a:ext cx="8953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811486" y="3476625"/>
            <a:ext cx="8953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800600" y="4838700"/>
            <a:ext cx="8953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000750" y="2864304"/>
            <a:ext cx="8953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000750" y="4207329"/>
            <a:ext cx="8953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171645" y="2924175"/>
            <a:ext cx="8953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171645" y="4267200"/>
            <a:ext cx="8953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3048000" cy="54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19800"/>
            <a:ext cx="3248025" cy="56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4" y="6019800"/>
            <a:ext cx="2570927" cy="56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Virtex-4 FX60 FPGA, </a:t>
            </a:r>
            <a:r>
              <a:rPr lang="en-US" dirty="0" smtClean="0"/>
              <a:t>100 MHz Clock</a:t>
            </a:r>
            <a:endParaRPr lang="en-US" dirty="0" smtClean="0"/>
          </a:p>
          <a:p>
            <a:pPr lvl="1"/>
            <a:r>
              <a:rPr lang="en-US" dirty="0" smtClean="0"/>
              <a:t>32Mb SDRAM, 4 Mb SRAM</a:t>
            </a:r>
          </a:p>
          <a:p>
            <a:pPr lvl="1"/>
            <a:r>
              <a:rPr lang="en-US" dirty="0" smtClean="0"/>
              <a:t>2x built in 400 MHz PowerPC cores</a:t>
            </a:r>
          </a:p>
          <a:p>
            <a:r>
              <a:rPr lang="en-US" dirty="0" smtClean="0"/>
              <a:t>CMOS Camera, 30 FPS 640x480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71793"/>
            <a:ext cx="2827656" cy="20766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385" y="4181325"/>
            <a:ext cx="2083979" cy="2057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93" y="4181396"/>
            <a:ext cx="2934907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371600"/>
          </a:xfrm>
        </p:spPr>
        <p:txBody>
          <a:bodyPr/>
          <a:lstStyle/>
          <a:p>
            <a:r>
              <a:rPr lang="en-US" dirty="0" smtClean="0"/>
              <a:t>Camera data for frame rate</a:t>
            </a:r>
          </a:p>
          <a:p>
            <a:r>
              <a:rPr lang="en-US" dirty="0" smtClean="0"/>
              <a:t>MATLAB simulation for accuracy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38704"/>
            <a:ext cx="2514600" cy="19965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41627"/>
            <a:ext cx="2514600" cy="1990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514600" cy="2015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Achieved 15 FPS</a:t>
            </a:r>
          </a:p>
          <a:p>
            <a:pPr lvl="1"/>
            <a:r>
              <a:rPr lang="en-US" dirty="0" smtClean="0"/>
              <a:t>Suitable for some UAV apps</a:t>
            </a:r>
          </a:p>
          <a:p>
            <a:r>
              <a:rPr lang="en-US" dirty="0" smtClean="0"/>
              <a:t>Accuracy 2x better than previous work</a:t>
            </a:r>
          </a:p>
          <a:p>
            <a:pPr lvl="1"/>
            <a:r>
              <a:rPr lang="en-US" dirty="0" smtClean="0"/>
              <a:t>Authors: 6.7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Previous: 12.7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SW: 1.0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Importance of temporal smoothing</a:t>
            </a:r>
          </a:p>
          <a:p>
            <a:pPr lvl="1"/>
            <a:r>
              <a:rPr lang="en-US" dirty="0" smtClean="0"/>
              <a:t>10.6</a:t>
            </a:r>
            <a:r>
              <a:rPr lang="en-US" baseline="30000" dirty="0" smtClean="0"/>
              <a:t>o</a:t>
            </a:r>
            <a:r>
              <a:rPr lang="en-US" dirty="0" smtClean="0"/>
              <a:t> without it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is Reconfigurable Computing?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Architecture that </a:t>
            </a:r>
            <a:r>
              <a:rPr lang="en-US" dirty="0"/>
              <a:t>adapts to specific </a:t>
            </a:r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Processing unit coupled with reconfigurable hardware</a:t>
            </a:r>
          </a:p>
          <a:p>
            <a:pPr lvl="1"/>
            <a:r>
              <a:rPr lang="en-US" dirty="0" smtClean="0"/>
              <a:t>After execution, reconfigures hardware for next task</a:t>
            </a:r>
          </a:p>
          <a:p>
            <a:r>
              <a:rPr lang="en-US" dirty="0" smtClean="0"/>
              <a:t>Implementing circuits without fabricating device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80945"/>
            <a:ext cx="5791199" cy="257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7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Reconfigurable Hardware combined with µP</a:t>
            </a:r>
          </a:p>
          <a:p>
            <a:pPr lvl="1"/>
            <a:r>
              <a:rPr lang="en-US" dirty="0" smtClean="0"/>
              <a:t>µP =&gt; noncritical control intensive</a:t>
            </a:r>
          </a:p>
          <a:p>
            <a:pPr lvl="1"/>
            <a:r>
              <a:rPr lang="en-US" dirty="0" smtClean="0"/>
              <a:t>Hardware =&gt; kernels</a:t>
            </a:r>
          </a:p>
          <a:p>
            <a:r>
              <a:rPr lang="en-US" dirty="0" smtClean="0"/>
              <a:t>Coarse-grained reconfigurable arrays (CGRA)</a:t>
            </a:r>
          </a:p>
          <a:p>
            <a:pPr lvl="1"/>
            <a:r>
              <a:rPr lang="en-US" dirty="0" smtClean="0"/>
              <a:t>Array of processing elements (PEs)</a:t>
            </a:r>
          </a:p>
          <a:p>
            <a:pPr lvl="1"/>
            <a:r>
              <a:rPr lang="en-US" dirty="0" smtClean="0"/>
              <a:t>Word-level parallelism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63434"/>
            <a:ext cx="6019800" cy="308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00347 -0.1870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935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00347 -0.1870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93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00347 -0.1870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935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Seven DSP benchmarks </a:t>
            </a:r>
          </a:p>
          <a:p>
            <a:pPr lvl="1"/>
            <a:r>
              <a:rPr lang="en-US" dirty="0" smtClean="0"/>
              <a:t>Three 32-bit ARM processors</a:t>
            </a:r>
          </a:p>
          <a:p>
            <a:pPr lvl="1"/>
            <a:r>
              <a:rPr lang="en-US" dirty="0" smtClean="0"/>
              <a:t>Two CGRA architectures </a:t>
            </a:r>
            <a:endParaRPr lang="en-US" dirty="0"/>
          </a:p>
          <a:p>
            <a:r>
              <a:rPr lang="en-US" dirty="0" smtClean="0"/>
              <a:t>Application Speedup</a:t>
            </a:r>
          </a:p>
          <a:p>
            <a:r>
              <a:rPr lang="en-US" dirty="0" smtClean="0"/>
              <a:t>Energy Consumption </a:t>
            </a:r>
            <a:r>
              <a:rPr lang="en-US" dirty="0" err="1" smtClean="0"/>
              <a:t>vs</a:t>
            </a:r>
            <a:r>
              <a:rPr lang="en-US" dirty="0" smtClean="0"/>
              <a:t> µP/VLIW system</a:t>
            </a:r>
          </a:p>
          <a:p>
            <a:pPr marL="393192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2578590" cy="18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t3.gstatic.com/images?q=tbn:ANd9GcS0lYV3CvFI_tk34APVxXg41TmlIWkU-m5baZjDqGabInV8Pqd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91504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6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6" y="2321243"/>
            <a:ext cx="7863263" cy="338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Overview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471" y="2840414"/>
            <a:ext cx="1805828" cy="11717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801717"/>
            <a:ext cx="8592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µP with instruction memory for storing program code</a:t>
            </a:r>
            <a:endParaRPr lang="en-US" sz="2600" b="1" dirty="0"/>
          </a:p>
        </p:txBody>
      </p:sp>
      <p:sp>
        <p:nvSpPr>
          <p:cNvPr id="13" name="Rectangle 12"/>
          <p:cNvSpPr/>
          <p:nvPr/>
        </p:nvSpPr>
        <p:spPr>
          <a:xfrm>
            <a:off x="617469" y="4012120"/>
            <a:ext cx="1805829" cy="121202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042" y="1828800"/>
            <a:ext cx="7577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CGRA with memory for complete configuration</a:t>
            </a:r>
            <a:endParaRPr lang="en-US" sz="2600" b="1" dirty="0"/>
          </a:p>
        </p:txBody>
      </p:sp>
      <p:sp>
        <p:nvSpPr>
          <p:cNvPr id="15" name="Rectangle 14"/>
          <p:cNvSpPr/>
          <p:nvPr/>
        </p:nvSpPr>
        <p:spPr>
          <a:xfrm>
            <a:off x="2651899" y="3623944"/>
            <a:ext cx="959734" cy="77635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793557"/>
            <a:ext cx="7296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Shared data RAM used for communication</a:t>
            </a:r>
            <a:endParaRPr lang="en-US" sz="2600" b="1" dirty="0"/>
          </a:p>
        </p:txBody>
      </p:sp>
      <p:sp>
        <p:nvSpPr>
          <p:cNvPr id="20" name="Rectangle 19"/>
          <p:cNvSpPr/>
          <p:nvPr/>
        </p:nvSpPr>
        <p:spPr>
          <a:xfrm>
            <a:off x="4029397" y="2952496"/>
            <a:ext cx="771203" cy="227164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5832157"/>
            <a:ext cx="7296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Load data into PEs</a:t>
            </a:r>
            <a:endParaRPr lang="en-US" sz="2600" b="1" dirty="0"/>
          </a:p>
        </p:txBody>
      </p:sp>
      <p:sp>
        <p:nvSpPr>
          <p:cNvPr id="22" name="Rectangle 21"/>
          <p:cNvSpPr/>
          <p:nvPr/>
        </p:nvSpPr>
        <p:spPr>
          <a:xfrm>
            <a:off x="5181600" y="2952496"/>
            <a:ext cx="2496192" cy="227164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1782" y="5832157"/>
            <a:ext cx="7580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PE array with bus connecting rows and columns</a:t>
            </a:r>
            <a:endParaRPr lang="en-US" sz="2600" b="1" dirty="0"/>
          </a:p>
        </p:txBody>
      </p:sp>
      <p:sp>
        <p:nvSpPr>
          <p:cNvPr id="24" name="Rectangle 23"/>
          <p:cNvSpPr/>
          <p:nvPr/>
        </p:nvSpPr>
        <p:spPr>
          <a:xfrm>
            <a:off x="7817054" y="3166794"/>
            <a:ext cx="564505" cy="184810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17095" y="2590800"/>
            <a:ext cx="2240905" cy="57599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5867400"/>
            <a:ext cx="7296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Manages CGRA execution; set by µP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4177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20" grpId="0" animBg="1"/>
      <p:bldP spid="20" grpId="1" animBg="1"/>
      <p:bldP spid="21" grpId="0"/>
      <p:bldP spid="21" grpId="1"/>
      <p:bldP spid="22" grpId="0" animBg="1"/>
      <p:bldP spid="22" grpId="3" animBg="1"/>
      <p:bldP spid="23" grpId="0"/>
      <p:bldP spid="23" grpId="1"/>
      <p:bldP spid="24" grpId="0" animBg="1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Flow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Distinguish kernel from non critical</a:t>
            </a:r>
          </a:p>
          <a:p>
            <a:r>
              <a:rPr lang="en-US" sz="2400" dirty="0" smtClean="0"/>
              <a:t>SUIF2 and </a:t>
            </a:r>
            <a:r>
              <a:rPr lang="en-US" sz="2400" dirty="0" err="1" smtClean="0"/>
              <a:t>MachineSUIF</a:t>
            </a:r>
            <a:r>
              <a:rPr lang="en-US" sz="2400" dirty="0" smtClean="0"/>
              <a:t> compiler</a:t>
            </a:r>
          </a:p>
          <a:p>
            <a:r>
              <a:rPr lang="en-US" sz="2400" dirty="0" smtClean="0"/>
              <a:t>Loop Unrolling</a:t>
            </a:r>
          </a:p>
          <a:p>
            <a:r>
              <a:rPr lang="en-US" sz="2400" dirty="0" smtClean="0"/>
              <a:t>Scheduler exploits ILP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86606"/>
            <a:ext cx="3429000" cy="466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CGRA1 = 4x4 array, CGRA2 = 6x6</a:t>
            </a:r>
          </a:p>
          <a:p>
            <a:pPr lvl="1"/>
            <a:r>
              <a:rPr lang="en-US" dirty="0" smtClean="0"/>
              <a:t>150 MHz</a:t>
            </a:r>
          </a:p>
          <a:p>
            <a:pPr lvl="1"/>
            <a:r>
              <a:rPr lang="en-US" dirty="0" smtClean="0"/>
              <a:t>CGRA1 power consumption is 154.5 </a:t>
            </a:r>
            <a:r>
              <a:rPr lang="en-US" dirty="0" err="1" smtClean="0"/>
              <a:t>mW</a:t>
            </a:r>
            <a:endParaRPr lang="en-US" dirty="0" smtClean="0"/>
          </a:p>
          <a:p>
            <a:pPr lvl="1"/>
            <a:r>
              <a:rPr lang="en-US" dirty="0" smtClean="0"/>
              <a:t>CGRA2 power consumption is 258 </a:t>
            </a:r>
            <a:r>
              <a:rPr lang="en-US" dirty="0" err="1" smtClean="0"/>
              <a:t>mW</a:t>
            </a:r>
            <a:endParaRPr lang="en-US" dirty="0" smtClean="0"/>
          </a:p>
          <a:p>
            <a:r>
              <a:rPr lang="en-US" dirty="0" smtClean="0"/>
              <a:t>ARM7</a:t>
            </a:r>
          </a:p>
          <a:p>
            <a:r>
              <a:rPr lang="en-US" dirty="0" smtClean="0"/>
              <a:t>ARM9</a:t>
            </a:r>
          </a:p>
          <a:p>
            <a:r>
              <a:rPr lang="en-US" dirty="0" smtClean="0"/>
              <a:t>ARM10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E665-2BCE-46B6-AC43-901D76F08475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798"/>
            <a:ext cx="2590800" cy="234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0752" y="2438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133 MHz, 26.6 </a:t>
            </a:r>
            <a:r>
              <a:rPr lang="en-US" dirty="0" err="1" smtClean="0"/>
              <a:t>mW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0752" y="44312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325 MHz, 195 </a:t>
            </a:r>
            <a:r>
              <a:rPr lang="en-US" dirty="0" err="1" smtClean="0"/>
              <a:t>mW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0752" y="34406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250 MHz, 112.5 </a:t>
            </a:r>
            <a:r>
              <a:rPr lang="en-US" dirty="0" err="1" smtClean="0"/>
              <a:t>mW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52" y="3810000"/>
            <a:ext cx="5738648" cy="279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4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25741 L 4.44444E-6 -0.00741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18263 L 2.77778E-6 -4.44444E-6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12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-0.10741 L -0.00555 -0.00162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466</TotalTime>
  <Words>973</Words>
  <Application>Microsoft Office PowerPoint</Application>
  <PresentationFormat>On-screen Show (4:3)</PresentationFormat>
  <Paragraphs>220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 Reconfigurable Computing</vt:lpstr>
      <vt:lpstr>Speedups and Energy Reductions From Mapping DSP Applications on an Embedded Reconfigurable System</vt:lpstr>
      <vt:lpstr>FPGA-Based Embedded Motion Estimation Sensor</vt:lpstr>
      <vt:lpstr>What is Reconfigurable Computing?</vt:lpstr>
      <vt:lpstr>Introduction</vt:lpstr>
      <vt:lpstr>Introduction </vt:lpstr>
      <vt:lpstr>Architecture Overview </vt:lpstr>
      <vt:lpstr>Design Flow Outline</vt:lpstr>
      <vt:lpstr>Experimental Setup</vt:lpstr>
      <vt:lpstr>Experimental Results - Mapping</vt:lpstr>
      <vt:lpstr>Experimental Results - Speedup</vt:lpstr>
      <vt:lpstr>Experimental Results - Speedup</vt:lpstr>
      <vt:lpstr>Experimental Results - Energy</vt:lpstr>
      <vt:lpstr>Experimental Results - Energy</vt:lpstr>
      <vt:lpstr>Experimental Results – vs. VLIW</vt:lpstr>
      <vt:lpstr>Experimental Results – vs. VLIW</vt:lpstr>
      <vt:lpstr>Conclusion</vt:lpstr>
      <vt:lpstr>FPGA-Based Embedded Motion Estimation Sensor</vt:lpstr>
      <vt:lpstr>Optical Flow</vt:lpstr>
      <vt:lpstr>Optical Flow</vt:lpstr>
      <vt:lpstr>Real-time Optical Flow</vt:lpstr>
      <vt:lpstr>Embedded Optical Flow</vt:lpstr>
      <vt:lpstr>Algorithm (Math Alert)</vt:lpstr>
      <vt:lpstr>Algorithm</vt:lpstr>
      <vt:lpstr>Algorithm Cont.</vt:lpstr>
      <vt:lpstr>End Math Zone</vt:lpstr>
      <vt:lpstr>Smoothing Masks</vt:lpstr>
      <vt:lpstr>Hardware Structure</vt:lpstr>
      <vt:lpstr>Derivative Module</vt:lpstr>
      <vt:lpstr>Optical Flow Module</vt:lpstr>
      <vt:lpstr>Hardware Platform</vt:lpstr>
      <vt:lpstr>Testing</vt:lpstr>
      <vt:lpstr>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Reconfigurable Computing</dc:title>
  <dc:creator>Jason Li</dc:creator>
  <cp:lastModifiedBy>jfowers</cp:lastModifiedBy>
  <cp:revision>60</cp:revision>
  <dcterms:created xsi:type="dcterms:W3CDTF">2011-10-24T16:58:28Z</dcterms:created>
  <dcterms:modified xsi:type="dcterms:W3CDTF">2011-10-26T19:50:11Z</dcterms:modified>
</cp:coreProperties>
</file>